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286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6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ED8B-692E-4345-9131-8FACB32DB46E}" type="datetimeFigureOut">
              <a:rPr lang="zh-TW" altLang="en-US" smtClean="0"/>
              <a:t>2018/3/17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54ED8B-692E-4345-9131-8FACB32DB46E}" type="datetimeFigureOut">
              <a:rPr lang="zh-TW" altLang="en-US" smtClean="0"/>
              <a:t>2018/3/17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DCD7D59-829D-450C-ABA1-D76939A058C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041095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331640" y="2249424"/>
            <a:ext cx="432048" cy="241543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7083136" y="48096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1</a:t>
            </a:r>
            <a:endParaRPr lang="zh-TW" altLang="en-US"/>
          </a:p>
        </p:txBody>
      </p:sp>
      <p:grpSp>
        <p:nvGrpSpPr>
          <p:cNvPr id="59" name="群組 58"/>
          <p:cNvGrpSpPr/>
          <p:nvPr/>
        </p:nvGrpSpPr>
        <p:grpSpPr>
          <a:xfrm>
            <a:off x="3834905" y="2311238"/>
            <a:ext cx="1201496" cy="461665"/>
            <a:chOff x="3834905" y="2311238"/>
            <a:chExt cx="1201496" cy="461665"/>
          </a:xfrm>
        </p:grpSpPr>
        <p:cxnSp>
          <p:nvCxnSpPr>
            <p:cNvPr id="37" name="直線單箭頭接點 36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文字方塊 37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4426760" y="2906656"/>
            <a:ext cx="609288" cy="461665"/>
            <a:chOff x="4426760" y="2906656"/>
            <a:chExt cx="609288" cy="461665"/>
          </a:xfrm>
        </p:grpSpPr>
        <p:sp>
          <p:nvSpPr>
            <p:cNvPr id="39" name="文字方塊 3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40" name="直線單箭頭接點 39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橢圓 40"/>
          <p:cNvSpPr/>
          <p:nvPr/>
        </p:nvSpPr>
        <p:spPr>
          <a:xfrm>
            <a:off x="7083136" y="2204864"/>
            <a:ext cx="306494" cy="358402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橢圓 41"/>
          <p:cNvSpPr/>
          <p:nvPr/>
        </p:nvSpPr>
        <p:spPr>
          <a:xfrm>
            <a:off x="7083136" y="2587019"/>
            <a:ext cx="306494" cy="3584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1" name="矩形 50"/>
          <p:cNvSpPr/>
          <p:nvPr/>
        </p:nvSpPr>
        <p:spPr>
          <a:xfrm>
            <a:off x="1728256" y="2249424"/>
            <a:ext cx="432048" cy="241543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矩形 51"/>
          <p:cNvSpPr/>
          <p:nvPr/>
        </p:nvSpPr>
        <p:spPr>
          <a:xfrm>
            <a:off x="1237952" y="2525837"/>
            <a:ext cx="706328" cy="241543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sp>
        <p:nvSpPr>
          <p:cNvPr id="54" name="矩形 53"/>
          <p:cNvSpPr/>
          <p:nvPr/>
        </p:nvSpPr>
        <p:spPr>
          <a:xfrm>
            <a:off x="1591156" y="2797006"/>
            <a:ext cx="621692" cy="241543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2160304" y="2800054"/>
            <a:ext cx="453356" cy="241543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矩形 55"/>
          <p:cNvSpPr/>
          <p:nvPr/>
        </p:nvSpPr>
        <p:spPr>
          <a:xfrm>
            <a:off x="1498910" y="3041597"/>
            <a:ext cx="137880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2534412" y="2800054"/>
            <a:ext cx="422148" cy="243884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文字方塊 57"/>
          <p:cNvSpPr txBox="1"/>
          <p:nvPr/>
        </p:nvSpPr>
        <p:spPr>
          <a:xfrm>
            <a:off x="708313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>
                <a:solidFill>
                  <a:srgbClr val="FF0000"/>
                </a:solidFill>
              </a:rPr>
              <a:t>2</a:t>
            </a:r>
            <a:endParaRPr lang="zh-TW" altLang="en-US">
              <a:solidFill>
                <a:srgbClr val="FF0000"/>
              </a:solidFill>
            </a:endParaRPr>
          </a:p>
        </p:txBody>
      </p:sp>
      <p:grpSp>
        <p:nvGrpSpPr>
          <p:cNvPr id="60" name="群組 59"/>
          <p:cNvGrpSpPr/>
          <p:nvPr/>
        </p:nvGrpSpPr>
        <p:grpSpPr>
          <a:xfrm>
            <a:off x="4427984" y="2340159"/>
            <a:ext cx="609288" cy="461665"/>
            <a:chOff x="4426760" y="2906656"/>
            <a:chExt cx="609288" cy="461665"/>
          </a:xfrm>
        </p:grpSpPr>
        <p:sp>
          <p:nvSpPr>
            <p:cNvPr id="61" name="文字方塊 60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2" name="直線單箭頭接點 61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橢圓 62"/>
          <p:cNvSpPr/>
          <p:nvPr/>
        </p:nvSpPr>
        <p:spPr>
          <a:xfrm>
            <a:off x="7083136" y="2213383"/>
            <a:ext cx="306494" cy="3584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100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-0.00035 0.08611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4306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40741E-7 L 5.55556E-7 0.05486 " pathEditMode="relative" rAng="0" ptsTypes="AA">
                                      <p:cBhvr>
                                        <p:cTn id="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31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/>
      <p:bldP spid="33" grpId="0"/>
      <p:bldP spid="33" grpId="1"/>
      <p:bldP spid="41" grpId="0" animBg="1"/>
      <p:bldP spid="42" grpId="0" animBg="1"/>
      <p:bldP spid="42" grpId="1" animBg="1"/>
      <p:bldP spid="51" grpId="0" animBg="1"/>
      <p:bldP spid="51" grpId="1" animBg="1"/>
      <p:bldP spid="52" grpId="0" animBg="1"/>
      <p:bldP spid="52" grpId="1" animBg="1"/>
      <p:bldP spid="53" grpId="0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313606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" name="橢圓 66"/>
          <p:cNvSpPr/>
          <p:nvPr/>
        </p:nvSpPr>
        <p:spPr>
          <a:xfrm>
            <a:off x="7092280" y="2602230"/>
            <a:ext cx="306494" cy="3410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94185" y="2970664"/>
            <a:ext cx="306494" cy="339477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8313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4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3497679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4427984" y="2929235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4424855" y="4703147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4660" y="3699240"/>
            <a:ext cx="306494" cy="34735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1755438" y="3874753"/>
            <a:ext cx="2145629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矩形 72"/>
          <p:cNvSpPr/>
          <p:nvPr/>
        </p:nvSpPr>
        <p:spPr>
          <a:xfrm>
            <a:off x="2539691" y="2780928"/>
            <a:ext cx="422689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矩形 73"/>
          <p:cNvSpPr/>
          <p:nvPr/>
        </p:nvSpPr>
        <p:spPr>
          <a:xfrm>
            <a:off x="2147698" y="2777791"/>
            <a:ext cx="422689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7" name="矩形 76"/>
          <p:cNvSpPr/>
          <p:nvPr/>
        </p:nvSpPr>
        <p:spPr>
          <a:xfrm>
            <a:off x="1236772" y="3581972"/>
            <a:ext cx="1008112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8" name="文字方塊 77"/>
          <p:cNvSpPr txBox="1"/>
          <p:nvPr/>
        </p:nvSpPr>
        <p:spPr>
          <a:xfrm>
            <a:off x="7094185" y="480932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5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247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-0.00035 0.08449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421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0.00046 L 0.0007 0.05232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3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71" grpId="0" animBg="1"/>
      <p:bldP spid="58" grpId="0" animBg="1"/>
      <p:bldP spid="73" grpId="0" animBg="1"/>
      <p:bldP spid="73" grpId="1" animBg="1"/>
      <p:bldP spid="74" grpId="0" animBg="1"/>
      <p:bldP spid="74" grpId="1" animBg="1"/>
      <p:bldP spid="77" grpId="0" animBg="1"/>
      <p:bldP spid="77" grpId="1" animBg="1"/>
      <p:bldP spid="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96625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" name="橢圓 66"/>
          <p:cNvSpPr/>
          <p:nvPr/>
        </p:nvSpPr>
        <p:spPr>
          <a:xfrm>
            <a:off x="7092280" y="2602230"/>
            <a:ext cx="306494" cy="3410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94185" y="2970664"/>
            <a:ext cx="306494" cy="339477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9329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5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3497679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4427984" y="2929235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4424855" y="5277531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6075" y="4064082"/>
            <a:ext cx="306494" cy="34735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1755438" y="3874753"/>
            <a:ext cx="2145629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55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7 L -0.03976 -0.02315 C -0.04861 -0.02801 -0.0533 -0.03542 -0.0533 -0.04282 C -0.0533 -0.05139 -0.04861 -0.05833 -0.03976 -0.06319 L 3.88889E-6 -0.08611 " pathEditMode="relative" rAng="0" ptsTypes="FffFF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4" y="-43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0023 L 0.03976 0.02314 C 0.04879 0.028 0.05382 0.03541 0.05382 0.04305 C 0.05382 0.05162 0.04879 0.05856 0.03976 0.06342 L -2.5E-6 0.08657 " pathEditMode="relative" rAng="0" ptsTypes="FffFF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1" y="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458334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" name="橢圓 66"/>
          <p:cNvSpPr/>
          <p:nvPr/>
        </p:nvSpPr>
        <p:spPr>
          <a:xfrm>
            <a:off x="7092280" y="2602230"/>
            <a:ext cx="306494" cy="3410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94185" y="2970664"/>
            <a:ext cx="306494" cy="339477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9329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5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3497679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4427984" y="2929235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4424855" y="5277531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6075" y="4064082"/>
            <a:ext cx="306494" cy="34735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848792" y="4148461"/>
            <a:ext cx="466952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2072040" y="2228399"/>
            <a:ext cx="466952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文字方塊 51"/>
          <p:cNvSpPr txBox="1"/>
          <p:nvPr/>
        </p:nvSpPr>
        <p:spPr>
          <a:xfrm>
            <a:off x="7095026" y="442269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2</a:t>
            </a:r>
            <a:endParaRPr lang="zh-TW" altLang="en-US"/>
          </a:p>
        </p:txBody>
      </p:sp>
      <p:sp>
        <p:nvSpPr>
          <p:cNvPr id="54" name="矩形 53"/>
          <p:cNvSpPr/>
          <p:nvPr/>
        </p:nvSpPr>
        <p:spPr>
          <a:xfrm>
            <a:off x="1681520" y="2228399"/>
            <a:ext cx="466952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1239804" y="2495170"/>
            <a:ext cx="739908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395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85185E-6 L -0.00017 0.0886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442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33333E-6 L -1.11111E-6 0.0539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30" grpId="0"/>
      <p:bldP spid="58" grpId="0" animBg="1"/>
      <p:bldP spid="51" grpId="0" animBg="1"/>
      <p:bldP spid="51" grpId="1" animBg="1"/>
      <p:bldP spid="52" grpId="0"/>
      <p:bldP spid="54" grpId="0" animBg="1"/>
      <p:bldP spid="54" grpId="1" animBg="1"/>
      <p:bldP spid="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222076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" name="橢圓 66"/>
          <p:cNvSpPr/>
          <p:nvPr/>
        </p:nvSpPr>
        <p:spPr>
          <a:xfrm>
            <a:off x="7092280" y="2974092"/>
            <a:ext cx="306494" cy="3410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2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94185" y="2970664"/>
            <a:ext cx="306494" cy="339477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9329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5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3497679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4427984" y="3526254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4424855" y="5277531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6075" y="4064082"/>
            <a:ext cx="306494" cy="34735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1547664" y="2765040"/>
            <a:ext cx="648072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7094185" y="48073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3</a:t>
            </a:r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2129736" y="2765263"/>
            <a:ext cx="457408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1496864" y="3031119"/>
            <a:ext cx="1368152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751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0.00017 -0.1689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44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3.33333E-6 -0.1074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37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71" grpId="0" animBg="1"/>
      <p:bldP spid="55" grpId="0" animBg="1"/>
      <p:bldP spid="56" grpId="0"/>
      <p:bldP spid="57" grpId="0" animBg="1"/>
      <p:bldP spid="57" grpId="1" animBg="1"/>
      <p:bldP spid="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326489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" name="橢圓 66"/>
          <p:cNvSpPr/>
          <p:nvPr/>
        </p:nvSpPr>
        <p:spPr>
          <a:xfrm>
            <a:off x="7092280" y="2974092"/>
            <a:ext cx="306494" cy="3410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2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94185" y="2970664"/>
            <a:ext cx="306494" cy="339477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9329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3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3497679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4427984" y="3528159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4424855" y="4107552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6075" y="3336672"/>
            <a:ext cx="306494" cy="34735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1716376" y="3327120"/>
            <a:ext cx="767392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7092280" y="480477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4</a:t>
            </a:r>
            <a:endParaRPr lang="zh-TW" altLang="en-US"/>
          </a:p>
        </p:txBody>
      </p:sp>
      <p:sp>
        <p:nvSpPr>
          <p:cNvPr id="54" name="矩形 53"/>
          <p:cNvSpPr/>
          <p:nvPr/>
        </p:nvSpPr>
        <p:spPr>
          <a:xfrm>
            <a:off x="2499008" y="2773170"/>
            <a:ext cx="48881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2156840" y="2770205"/>
            <a:ext cx="39893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矩形 71"/>
          <p:cNvSpPr/>
          <p:nvPr/>
        </p:nvSpPr>
        <p:spPr>
          <a:xfrm>
            <a:off x="1516908" y="3043681"/>
            <a:ext cx="1398908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056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48148E-6 L 5.55556E-7 0.0858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8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0926 L -0.00087 0.05393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3.33333E-6 0.05115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4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L 2.5E-6 0.08819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61" grpId="0"/>
      <p:bldP spid="71" grpId="0" animBg="1"/>
      <p:bldP spid="55" grpId="0" animBg="1"/>
      <p:bldP spid="56" grpId="0"/>
      <p:bldP spid="54" grpId="0" animBg="1"/>
      <p:bldP spid="54" grpId="1" animBg="1"/>
      <p:bldP spid="58" grpId="0" animBg="1"/>
      <p:bldP spid="58" grpId="1" animBg="1"/>
      <p:bldP spid="7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266113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" name="橢圓 66"/>
          <p:cNvSpPr/>
          <p:nvPr/>
        </p:nvSpPr>
        <p:spPr>
          <a:xfrm>
            <a:off x="7092280" y="2974092"/>
            <a:ext cx="306494" cy="3410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2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94185" y="3344662"/>
            <a:ext cx="306494" cy="339477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9329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4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4100894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4427984" y="3528159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4424855" y="4710767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6075" y="3710670"/>
            <a:ext cx="306494" cy="34735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1716376" y="3327120"/>
            <a:ext cx="767392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7107102" y="48065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5</a:t>
            </a:r>
            <a:endParaRPr lang="zh-TW" altLang="en-US"/>
          </a:p>
        </p:txBody>
      </p:sp>
      <p:sp>
        <p:nvSpPr>
          <p:cNvPr id="54" name="矩形 53"/>
          <p:cNvSpPr/>
          <p:nvPr/>
        </p:nvSpPr>
        <p:spPr>
          <a:xfrm>
            <a:off x="2499008" y="2773170"/>
            <a:ext cx="48881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2156840" y="2770205"/>
            <a:ext cx="39893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矩形 71"/>
          <p:cNvSpPr/>
          <p:nvPr/>
        </p:nvSpPr>
        <p:spPr>
          <a:xfrm>
            <a:off x="1259632" y="3590317"/>
            <a:ext cx="936104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631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48148E-6 L 5.55556E-7 0.0858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8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11022E-16 L -0.00052 0.05139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1111E-6 L -3.88889E-6 0.05162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6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L 2.5E-6 0.08819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61" grpId="0"/>
      <p:bldP spid="71" grpId="0" animBg="1"/>
      <p:bldP spid="55" grpId="0" animBg="1"/>
      <p:bldP spid="56" grpId="0"/>
      <p:bldP spid="54" grpId="0" animBg="1"/>
      <p:bldP spid="54" grpId="1" animBg="1"/>
      <p:bldP spid="58" grpId="0" animBg="1"/>
      <p:bldP spid="58" grpId="1" animBg="1"/>
      <p:bldP spid="7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599483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" name="橢圓 66"/>
          <p:cNvSpPr/>
          <p:nvPr/>
        </p:nvSpPr>
        <p:spPr>
          <a:xfrm>
            <a:off x="7092280" y="2974092"/>
            <a:ext cx="306494" cy="3410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2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94185" y="3723752"/>
            <a:ext cx="306494" cy="339477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9329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4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4692198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4427984" y="3528159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4424855" y="5302071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6075" y="4089760"/>
            <a:ext cx="306494" cy="34735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1762512" y="3872154"/>
            <a:ext cx="216141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7107102" y="48065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5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561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07 L 0.04011 0.0456 C 0.04913 0.05555 0.05434 0.07013 0.05434 0.08541 C 0.05434 0.10277 0.04913 0.11666 0.04011 0.12662 L -1.66667E-6 0.17314 " pathEditMode="relative" rAng="0" ptsTypes="FffFF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86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111E-6 L -0.04097 -0.04699 C -0.05017 -0.05695 -0.05521 -0.07176 -0.05521 -0.08704 C -0.05521 -0.10463 -0.05017 -0.11852 -0.04097 -0.12847 L -5.55556E-7 -0.175 " pathEditMode="relative" rAng="0" ptsTypes="FffFF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" y="-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348368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" name="橢圓 66"/>
          <p:cNvSpPr/>
          <p:nvPr/>
        </p:nvSpPr>
        <p:spPr>
          <a:xfrm>
            <a:off x="7092280" y="2974092"/>
            <a:ext cx="306494" cy="3410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2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94185" y="3723752"/>
            <a:ext cx="306494" cy="339477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9329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4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4692198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4427984" y="3528159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4424855" y="5302071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6075" y="4089760"/>
            <a:ext cx="306494" cy="34735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7107102" y="48065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5</a:t>
            </a:r>
            <a:endParaRPr lang="zh-TW" altLang="en-US"/>
          </a:p>
        </p:txBody>
      </p:sp>
      <p:sp>
        <p:nvSpPr>
          <p:cNvPr id="54" name="矩形 53"/>
          <p:cNvSpPr/>
          <p:nvPr/>
        </p:nvSpPr>
        <p:spPr>
          <a:xfrm>
            <a:off x="971600" y="4138301"/>
            <a:ext cx="288032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2088296" y="2223157"/>
            <a:ext cx="39893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1718556" y="2224089"/>
            <a:ext cx="39893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文字方塊 58"/>
          <p:cNvSpPr txBox="1"/>
          <p:nvPr/>
        </p:nvSpPr>
        <p:spPr>
          <a:xfrm>
            <a:off x="7086075" y="444306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3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609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33333E-6 L -4.72222E-6 0.0868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2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1.11111E-6 0.05209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9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30" grpId="0"/>
      <p:bldP spid="54" grpId="0" animBg="1"/>
      <p:bldP spid="54" grpId="1" animBg="1"/>
      <p:bldP spid="58" grpId="0" animBg="1"/>
      <p:bldP spid="58" grpId="1" animBg="1"/>
      <p:bldP spid="57" grpId="0" animBg="1"/>
      <p:bldP spid="5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254123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" name="橢圓 66"/>
          <p:cNvSpPr/>
          <p:nvPr/>
        </p:nvSpPr>
        <p:spPr>
          <a:xfrm>
            <a:off x="7092280" y="3334132"/>
            <a:ext cx="306494" cy="3410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94185" y="3723752"/>
            <a:ext cx="306494" cy="339477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3</a:t>
            </a:r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9329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5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4692198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4427984" y="4122792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4424855" y="5302071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6075" y="4090407"/>
            <a:ext cx="306494" cy="33374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7086565" y="480725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4</a:t>
            </a:r>
            <a:endParaRPr lang="zh-TW" altLang="en-US"/>
          </a:p>
        </p:txBody>
      </p:sp>
      <p:sp>
        <p:nvSpPr>
          <p:cNvPr id="54" name="矩形 53"/>
          <p:cNvSpPr/>
          <p:nvPr/>
        </p:nvSpPr>
        <p:spPr>
          <a:xfrm>
            <a:off x="1259632" y="2503509"/>
            <a:ext cx="720080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1590684" y="2766220"/>
            <a:ext cx="56577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2156460" y="2755103"/>
            <a:ext cx="39893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矩形 71"/>
          <p:cNvSpPr/>
          <p:nvPr/>
        </p:nvSpPr>
        <p:spPr>
          <a:xfrm>
            <a:off x="1474636" y="3055504"/>
            <a:ext cx="1441180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195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7407E-6 L -0.00052 -0.08564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428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-4.72222E-6 -0.0574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2.5E-6 -0.0861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30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0486 L 0.00087 -0.05371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61" grpId="0"/>
      <p:bldP spid="71" grpId="0" animBg="1"/>
      <p:bldP spid="56" grpId="0"/>
      <p:bldP spid="54" grpId="0" animBg="1"/>
      <p:bldP spid="54" grpId="1" animBg="1"/>
      <p:bldP spid="58" grpId="0" animBg="1"/>
      <p:bldP spid="58" grpId="1" animBg="1"/>
      <p:bldP spid="57" grpId="0" animBg="1"/>
      <p:bldP spid="57" grpId="1" animBg="1"/>
      <p:bldP spid="7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66331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" name="橢圓 66"/>
          <p:cNvSpPr/>
          <p:nvPr/>
        </p:nvSpPr>
        <p:spPr>
          <a:xfrm>
            <a:off x="7092280" y="3334132"/>
            <a:ext cx="306494" cy="3410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94185" y="3723752"/>
            <a:ext cx="306494" cy="339477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3</a:t>
            </a:r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9329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4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4089264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4427984" y="4122792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4424855" y="4709623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6075" y="3717032"/>
            <a:ext cx="306494" cy="33374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7096090" y="480667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5</a:t>
            </a:r>
            <a:endParaRPr lang="zh-TW" altLang="en-US"/>
          </a:p>
        </p:txBody>
      </p:sp>
      <p:sp>
        <p:nvSpPr>
          <p:cNvPr id="54" name="矩形 53"/>
          <p:cNvSpPr/>
          <p:nvPr/>
        </p:nvSpPr>
        <p:spPr>
          <a:xfrm>
            <a:off x="2536388" y="2755102"/>
            <a:ext cx="42095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2156460" y="2755103"/>
            <a:ext cx="39893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矩形 71"/>
          <p:cNvSpPr/>
          <p:nvPr/>
        </p:nvSpPr>
        <p:spPr>
          <a:xfrm>
            <a:off x="1187624" y="3588185"/>
            <a:ext cx="1080120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914832" y="4169895"/>
            <a:ext cx="288032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726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2.5E-6 0.05925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6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0.00017 0.05324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6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71" grpId="0" animBg="1"/>
      <p:bldP spid="56" grpId="0"/>
      <p:bldP spid="54" grpId="0" animBg="1"/>
      <p:bldP spid="54" grpId="1" animBg="1"/>
      <p:bldP spid="57" grpId="0" animBg="1"/>
      <p:bldP spid="57" grpId="1" animBg="1"/>
      <p:bldP spid="72" grpId="0" animBg="1"/>
      <p:bldP spid="72" grpId="1" animBg="1"/>
      <p:bldP spid="5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108639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grpSp>
        <p:nvGrpSpPr>
          <p:cNvPr id="3" name="群組 2"/>
          <p:cNvGrpSpPr/>
          <p:nvPr/>
        </p:nvGrpSpPr>
        <p:grpSpPr>
          <a:xfrm>
            <a:off x="4417235" y="3501489"/>
            <a:ext cx="611193" cy="461665"/>
            <a:chOff x="4426760" y="2906656"/>
            <a:chExt cx="611193" cy="461665"/>
          </a:xfrm>
        </p:grpSpPr>
        <p:sp>
          <p:nvSpPr>
            <p:cNvPr id="39" name="文字方塊 3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40" name="直線單箭頭接點 3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橢圓 40"/>
          <p:cNvSpPr/>
          <p:nvPr/>
        </p:nvSpPr>
        <p:spPr>
          <a:xfrm>
            <a:off x="7083136" y="2204864"/>
            <a:ext cx="306494" cy="358402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橢圓 41"/>
          <p:cNvSpPr/>
          <p:nvPr/>
        </p:nvSpPr>
        <p:spPr>
          <a:xfrm>
            <a:off x="7083136" y="2953519"/>
            <a:ext cx="306494" cy="3584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2160304" y="2800054"/>
            <a:ext cx="395472" cy="241543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矩形 55"/>
          <p:cNvSpPr/>
          <p:nvPr/>
        </p:nvSpPr>
        <p:spPr>
          <a:xfrm>
            <a:off x="1516621" y="3041597"/>
            <a:ext cx="137880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1721012" y="3344132"/>
            <a:ext cx="771900" cy="243884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8313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2</a:t>
            </a:r>
            <a:endParaRPr lang="zh-TW" altLang="en-US"/>
          </a:p>
        </p:txBody>
      </p:sp>
      <p:sp>
        <p:nvSpPr>
          <p:cNvPr id="62" name="矩形 61"/>
          <p:cNvSpPr/>
          <p:nvPr/>
        </p:nvSpPr>
        <p:spPr>
          <a:xfrm>
            <a:off x="2527204" y="2791408"/>
            <a:ext cx="385950" cy="243884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2311238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sp>
        <p:nvSpPr>
          <p:cNvPr id="67" name="文字方塊 66"/>
          <p:cNvSpPr txBox="1"/>
          <p:nvPr/>
        </p:nvSpPr>
        <p:spPr>
          <a:xfrm>
            <a:off x="7081320" y="48073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3</a:t>
            </a:r>
            <a:endParaRPr lang="zh-TW" altLang="en-US"/>
          </a:p>
        </p:txBody>
      </p:sp>
      <p:grpSp>
        <p:nvGrpSpPr>
          <p:cNvPr id="68" name="群組 67"/>
          <p:cNvGrpSpPr/>
          <p:nvPr/>
        </p:nvGrpSpPr>
        <p:grpSpPr>
          <a:xfrm>
            <a:off x="4427984" y="2340159"/>
            <a:ext cx="609288" cy="461665"/>
            <a:chOff x="4426760" y="2906656"/>
            <a:chExt cx="609288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3136" y="2213383"/>
            <a:ext cx="306494" cy="3584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文字方塊 71"/>
          <p:cNvSpPr txBox="1"/>
          <p:nvPr/>
        </p:nvSpPr>
        <p:spPr>
          <a:xfrm>
            <a:off x="7082120" y="51784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190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85185E-6 L 0.00017 0.17176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8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-0.00034 0.1120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-1.11111E-6 0.08912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4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40741E-7 L 5.55556E-7 0.05486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31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53" grpId="0"/>
      <p:bldP spid="55" grpId="0" animBg="1"/>
      <p:bldP spid="56" grpId="0" animBg="1"/>
      <p:bldP spid="56" grpId="1" animBg="1"/>
      <p:bldP spid="57" grpId="0" animBg="1"/>
      <p:bldP spid="57" grpId="1" animBg="1"/>
      <p:bldP spid="61" grpId="0"/>
      <p:bldP spid="62" grpId="0" animBg="1"/>
      <p:bldP spid="67" grpId="0"/>
      <p:bldP spid="7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286370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" name="橢圓 66"/>
          <p:cNvSpPr/>
          <p:nvPr/>
        </p:nvSpPr>
        <p:spPr>
          <a:xfrm>
            <a:off x="7092280" y="3334132"/>
            <a:ext cx="306494" cy="3410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41" name="橢圓 40"/>
          <p:cNvSpPr/>
          <p:nvPr/>
        </p:nvSpPr>
        <p:spPr>
          <a:xfrm>
            <a:off x="7094185" y="3723752"/>
            <a:ext cx="306494" cy="339477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3</a:t>
            </a:r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9329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4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4089264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4427984" y="4122792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4424855" y="5120616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6075" y="4088130"/>
            <a:ext cx="306494" cy="33374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7096090" y="480667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5</a:t>
            </a:r>
            <a:endParaRPr lang="zh-TW" altLang="en-US"/>
          </a:p>
        </p:txBody>
      </p:sp>
      <p:sp>
        <p:nvSpPr>
          <p:cNvPr id="54" name="矩形 53"/>
          <p:cNvSpPr/>
          <p:nvPr/>
        </p:nvSpPr>
        <p:spPr>
          <a:xfrm>
            <a:off x="2082200" y="2213159"/>
            <a:ext cx="42095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1683264" y="2215537"/>
            <a:ext cx="39893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914832" y="4169895"/>
            <a:ext cx="288032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文字方塊 57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59" name="文字方塊 58"/>
          <p:cNvSpPr txBox="1"/>
          <p:nvPr/>
        </p:nvSpPr>
        <p:spPr>
          <a:xfrm>
            <a:off x="7081232" y="443925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4</a:t>
            </a:r>
            <a:endParaRPr lang="zh-TW" altLang="en-US"/>
          </a:p>
        </p:txBody>
      </p:sp>
      <p:sp>
        <p:nvSpPr>
          <p:cNvPr id="73" name="矩形 72"/>
          <p:cNvSpPr/>
          <p:nvPr/>
        </p:nvSpPr>
        <p:spPr>
          <a:xfrm>
            <a:off x="914832" y="4415968"/>
            <a:ext cx="967900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矩形 73"/>
          <p:cNvSpPr/>
          <p:nvPr/>
        </p:nvSpPr>
        <p:spPr>
          <a:xfrm>
            <a:off x="956948" y="4707225"/>
            <a:ext cx="967900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886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22222E-6 L -4.72222E-6 0.08033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0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7 L -1.11111E-6 0.05509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5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1" grpId="0"/>
      <p:bldP spid="56" grpId="0"/>
      <p:bldP spid="54" grpId="0" animBg="1"/>
      <p:bldP spid="54" grpId="1" animBg="1"/>
      <p:bldP spid="57" grpId="0" animBg="1"/>
      <p:bldP spid="57" grpId="1" animBg="1"/>
      <p:bldP spid="55" grpId="0" animBg="1"/>
      <p:bldP spid="55" grpId="1" animBg="1"/>
      <p:bldP spid="58" grpId="0"/>
      <p:bldP spid="59" grpId="0"/>
      <p:bldP spid="73" grpId="1" animBg="1"/>
      <p:bldP spid="73" grpId="2" animBg="1"/>
      <p:bldP spid="7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729143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72" name="文字方塊 71"/>
          <p:cNvSpPr txBox="1"/>
          <p:nvPr/>
        </p:nvSpPr>
        <p:spPr>
          <a:xfrm>
            <a:off x="4435984" y="2348880"/>
            <a:ext cx="33843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swap(int *a,int *b){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c;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c=*a;*a=*b;*b=c;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  <a:p>
            <a:endParaRPr lang="en-US" altLang="zh-TW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void print(int x[]){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i;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for(i=0;i&lt;5;i++)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printf("%d ",x[i]);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printf("\n");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</a:p>
        </p:txBody>
      </p:sp>
      <p:sp>
        <p:nvSpPr>
          <p:cNvPr id="75" name="文字方塊 74"/>
          <p:cNvSpPr txBox="1"/>
          <p:nvPr/>
        </p:nvSpPr>
        <p:spPr>
          <a:xfrm>
            <a:off x="4383408" y="162880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程式範例</a:t>
            </a:r>
            <a:r>
              <a:rPr lang="zh-TW" altLang="en-US" sz="36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參考</a:t>
            </a:r>
            <a:endParaRPr lang="en-US" altLang="zh-TW" sz="360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084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827584" y="2204864"/>
            <a:ext cx="7175351" cy="2520280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z="7200" smtClean="0"/>
              <a:t>謝謝收看</a:t>
            </a:r>
            <a:endParaRPr lang="zh-TW" altLang="en-US" sz="7200"/>
          </a:p>
        </p:txBody>
      </p:sp>
    </p:spTree>
    <p:extLst>
      <p:ext uri="{BB962C8B-B14F-4D97-AF65-F5344CB8AC3E}">
        <p14:creationId xmlns:p14="http://schemas.microsoft.com/office/powerpoint/2010/main" val="428323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639670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83136" y="2960504"/>
            <a:ext cx="306494" cy="358402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橢圓 41"/>
          <p:cNvSpPr/>
          <p:nvPr/>
        </p:nvSpPr>
        <p:spPr>
          <a:xfrm>
            <a:off x="7083136" y="3338310"/>
            <a:ext cx="306494" cy="3584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2</a:t>
            </a:r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2160304" y="2800054"/>
            <a:ext cx="395472" cy="241543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矩形 55"/>
          <p:cNvSpPr/>
          <p:nvPr/>
        </p:nvSpPr>
        <p:spPr>
          <a:xfrm>
            <a:off x="1516621" y="3041597"/>
            <a:ext cx="137880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8313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3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3491711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51" name="群組 50"/>
          <p:cNvGrpSpPr/>
          <p:nvPr/>
        </p:nvGrpSpPr>
        <p:grpSpPr>
          <a:xfrm>
            <a:off x="4424855" y="4119463"/>
            <a:ext cx="611193" cy="461665"/>
            <a:chOff x="4426760" y="2906656"/>
            <a:chExt cx="611193" cy="461665"/>
          </a:xfrm>
        </p:grpSpPr>
        <p:sp>
          <p:nvSpPr>
            <p:cNvPr id="52" name="文字方塊 51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54" name="直線單箭頭接點 53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群組 57"/>
          <p:cNvGrpSpPr/>
          <p:nvPr/>
        </p:nvGrpSpPr>
        <p:grpSpPr>
          <a:xfrm>
            <a:off x="4427984" y="2340159"/>
            <a:ext cx="609288" cy="461665"/>
            <a:chOff x="4426760" y="2906656"/>
            <a:chExt cx="609288" cy="461665"/>
          </a:xfrm>
        </p:grpSpPr>
        <p:sp>
          <p:nvSpPr>
            <p:cNvPr id="59" name="文字方塊 58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0" name="直線單箭頭接點 59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橢圓 62"/>
          <p:cNvSpPr/>
          <p:nvPr/>
        </p:nvSpPr>
        <p:spPr>
          <a:xfrm>
            <a:off x="7083136" y="2213383"/>
            <a:ext cx="306494" cy="3584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992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322928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73818" y="2960504"/>
            <a:ext cx="306494" cy="358402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2</a:t>
            </a:r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2530435" y="2800054"/>
            <a:ext cx="395472" cy="241543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矩形 55"/>
          <p:cNvSpPr/>
          <p:nvPr/>
        </p:nvSpPr>
        <p:spPr>
          <a:xfrm>
            <a:off x="1516621" y="3041597"/>
            <a:ext cx="1378806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8313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4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3491711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51" name="群組 50"/>
          <p:cNvGrpSpPr/>
          <p:nvPr/>
        </p:nvGrpSpPr>
        <p:grpSpPr>
          <a:xfrm>
            <a:off x="4424855" y="4119463"/>
            <a:ext cx="611193" cy="461665"/>
            <a:chOff x="4426760" y="2906656"/>
            <a:chExt cx="611193" cy="461665"/>
          </a:xfrm>
        </p:grpSpPr>
        <p:sp>
          <p:nvSpPr>
            <p:cNvPr id="52" name="文字方塊 51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54" name="直線單箭頭接點 53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矩形 56"/>
          <p:cNvSpPr/>
          <p:nvPr/>
        </p:nvSpPr>
        <p:spPr>
          <a:xfrm>
            <a:off x="2175375" y="2800054"/>
            <a:ext cx="395472" cy="241543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橢圓 57"/>
          <p:cNvSpPr/>
          <p:nvPr/>
        </p:nvSpPr>
        <p:spPr>
          <a:xfrm>
            <a:off x="7083136" y="3335770"/>
            <a:ext cx="306494" cy="3584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1763688" y="3333929"/>
            <a:ext cx="689403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0" name="群組 59"/>
          <p:cNvGrpSpPr/>
          <p:nvPr/>
        </p:nvGrpSpPr>
        <p:grpSpPr>
          <a:xfrm>
            <a:off x="4427984" y="2340159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橢圓 66"/>
          <p:cNvSpPr/>
          <p:nvPr/>
        </p:nvSpPr>
        <p:spPr>
          <a:xfrm>
            <a:off x="7083136" y="2213383"/>
            <a:ext cx="306494" cy="3584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8" name="文字方塊 67"/>
          <p:cNvSpPr txBox="1"/>
          <p:nvPr/>
        </p:nvSpPr>
        <p:spPr>
          <a:xfrm>
            <a:off x="7068738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4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018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-1.11111E-6 0.0891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4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022E-16 L -0.00035 0.0548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7407E-6 L 0.00017 0.175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77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7 L 0.00104 0.10949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546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3" grpId="0"/>
      <p:bldP spid="55" grpId="0" animBg="1"/>
      <p:bldP spid="56" grpId="0" animBg="1"/>
      <p:bldP spid="56" grpId="1" animBg="1"/>
      <p:bldP spid="57" grpId="0" animBg="1"/>
      <p:bldP spid="57" grpId="1" animBg="1"/>
      <p:bldP spid="58" grpId="0" animBg="1"/>
      <p:bldP spid="59" grpId="0" animBg="1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642726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83136" y="3700002"/>
            <a:ext cx="306494" cy="358402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4</a:t>
            </a:r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2530435" y="2800054"/>
            <a:ext cx="395472" cy="241543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矩形 55"/>
          <p:cNvSpPr/>
          <p:nvPr/>
        </p:nvSpPr>
        <p:spPr>
          <a:xfrm>
            <a:off x="1244392" y="3588960"/>
            <a:ext cx="957788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8313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5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4695527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sp>
        <p:nvSpPr>
          <p:cNvPr id="57" name="矩形 56"/>
          <p:cNvSpPr/>
          <p:nvPr/>
        </p:nvSpPr>
        <p:spPr>
          <a:xfrm>
            <a:off x="2175375" y="2800054"/>
            <a:ext cx="395472" cy="241543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1763688" y="3873793"/>
            <a:ext cx="2071217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0" name="群組 59"/>
          <p:cNvGrpSpPr/>
          <p:nvPr/>
        </p:nvGrpSpPr>
        <p:grpSpPr>
          <a:xfrm>
            <a:off x="4427984" y="2340159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橢圓 66"/>
          <p:cNvSpPr/>
          <p:nvPr/>
        </p:nvSpPr>
        <p:spPr>
          <a:xfrm>
            <a:off x="7083136" y="2213383"/>
            <a:ext cx="306494" cy="3584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8" name="群組 67"/>
          <p:cNvGrpSpPr/>
          <p:nvPr/>
        </p:nvGrpSpPr>
        <p:grpSpPr>
          <a:xfrm>
            <a:off x="4424855" y="4725144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3136" y="3703430"/>
            <a:ext cx="306494" cy="3584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134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-1.11111E-6 0.0891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4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022E-16 L -0.00035 0.0548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6" grpId="1" animBg="1"/>
      <p:bldP spid="57" grpId="0" animBg="1"/>
      <p:bldP spid="57" grpId="1" animBg="1"/>
      <p:bldP spid="59" grpId="0" animBg="1"/>
      <p:bldP spid="7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693464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83136" y="3700002"/>
            <a:ext cx="306494" cy="358402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4</a:t>
            </a:r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8313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5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4695527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sp>
        <p:nvSpPr>
          <p:cNvPr id="59" name="矩形 58"/>
          <p:cNvSpPr/>
          <p:nvPr/>
        </p:nvSpPr>
        <p:spPr>
          <a:xfrm>
            <a:off x="1763688" y="3873793"/>
            <a:ext cx="2071217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0" name="群組 59"/>
          <p:cNvGrpSpPr/>
          <p:nvPr/>
        </p:nvGrpSpPr>
        <p:grpSpPr>
          <a:xfrm>
            <a:off x="4427984" y="2340159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橢圓 66"/>
          <p:cNvSpPr/>
          <p:nvPr/>
        </p:nvSpPr>
        <p:spPr>
          <a:xfrm>
            <a:off x="7083136" y="2213383"/>
            <a:ext cx="306494" cy="3584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8" name="群組 67"/>
          <p:cNvGrpSpPr/>
          <p:nvPr/>
        </p:nvGrpSpPr>
        <p:grpSpPr>
          <a:xfrm>
            <a:off x="4424855" y="5331688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73818" y="4078710"/>
            <a:ext cx="306494" cy="3584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98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-0.03784 -0.09375 C -0.04618 -0.11227 -0.05034 -0.14236 -0.05034 -0.17199 C -0.05034 -0.20695 -0.04618 -0.23588 -0.03784 -0.25463 L -2.5E-6 -0.34769 " pathEditMode="relative" rAng="0" ptsTypes="FffFF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7" y="-1738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0.00093 L 0.04028 0.0919 C 0.0493 0.11157 0.05451 0.14074 0.05451 0.17129 C 0.05451 0.20625 0.0493 0.23379 0.04028 0.25347 L 1.94444E-6 0.34652 " pathEditMode="relative" rAng="0" ptsTypes="FffFF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6" y="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414732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0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81438" y="3711804"/>
            <a:ext cx="306494" cy="347751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4</a:t>
            </a:r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8313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5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4695527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sp>
        <p:nvSpPr>
          <p:cNvPr id="59" name="矩形 58"/>
          <p:cNvSpPr/>
          <p:nvPr/>
        </p:nvSpPr>
        <p:spPr>
          <a:xfrm>
            <a:off x="2123115" y="2228399"/>
            <a:ext cx="432661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0" name="群組 59"/>
          <p:cNvGrpSpPr/>
          <p:nvPr/>
        </p:nvGrpSpPr>
        <p:grpSpPr>
          <a:xfrm>
            <a:off x="4427984" y="2340159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橢圓 66"/>
          <p:cNvSpPr/>
          <p:nvPr/>
        </p:nvSpPr>
        <p:spPr>
          <a:xfrm>
            <a:off x="7086565" y="2245995"/>
            <a:ext cx="306494" cy="325790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8" name="群組 67"/>
          <p:cNvGrpSpPr/>
          <p:nvPr/>
        </p:nvGrpSpPr>
        <p:grpSpPr>
          <a:xfrm>
            <a:off x="4424855" y="5331688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3343" y="4078710"/>
            <a:ext cx="306494" cy="3584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899593" y="4158456"/>
            <a:ext cx="288032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文字方塊 51"/>
          <p:cNvSpPr txBox="1"/>
          <p:nvPr/>
        </p:nvSpPr>
        <p:spPr>
          <a:xfrm>
            <a:off x="7087885" y="44344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54" name="矩形 53"/>
          <p:cNvSpPr/>
          <p:nvPr/>
        </p:nvSpPr>
        <p:spPr>
          <a:xfrm>
            <a:off x="1720934" y="2228623"/>
            <a:ext cx="432661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1272309" y="2493803"/>
            <a:ext cx="664955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矩形 55"/>
          <p:cNvSpPr/>
          <p:nvPr/>
        </p:nvSpPr>
        <p:spPr>
          <a:xfrm>
            <a:off x="1559066" y="2773308"/>
            <a:ext cx="664955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2175731" y="2773308"/>
            <a:ext cx="422689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1514575" y="3049663"/>
            <a:ext cx="1401241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文字方塊 71"/>
          <p:cNvSpPr txBox="1"/>
          <p:nvPr/>
        </p:nvSpPr>
        <p:spPr>
          <a:xfrm>
            <a:off x="7112877" y="518005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73" name="文字方塊 72"/>
          <p:cNvSpPr txBox="1"/>
          <p:nvPr/>
        </p:nvSpPr>
        <p:spPr>
          <a:xfrm>
            <a:off x="7083136" y="480064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768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48148E-6 L -4.72222E-6 0.08542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5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-2.77778E-7 0.05278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3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7.40741E-7 L 0.00018 -0.16111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056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96296E-6 L 5.55556E-7 -0.26019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0.00017 -0.26273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148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5E-6 -0.16273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1" grpId="0" animBg="1"/>
      <p:bldP spid="53" grpId="0"/>
      <p:bldP spid="61" grpId="0"/>
      <p:bldP spid="59" grpId="0" animBg="1"/>
      <p:bldP spid="59" grpId="1" animBg="1"/>
      <p:bldP spid="67" grpId="0" animBg="1"/>
      <p:bldP spid="71" grpId="0" animBg="1"/>
      <p:bldP spid="51" grpId="0" animBg="1"/>
      <p:bldP spid="52" grpId="0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72" grpId="0"/>
      <p:bldP spid="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413589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" name="橢圓 66"/>
          <p:cNvSpPr/>
          <p:nvPr/>
        </p:nvSpPr>
        <p:spPr>
          <a:xfrm>
            <a:off x="7092280" y="2602230"/>
            <a:ext cx="306494" cy="3410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94185" y="2602229"/>
            <a:ext cx="306494" cy="339477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8313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2909704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4427984" y="2929235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4424855" y="3531488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4660" y="2973063"/>
            <a:ext cx="306494" cy="34735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1691681" y="3324583"/>
            <a:ext cx="792088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文字方塊 71"/>
          <p:cNvSpPr txBox="1"/>
          <p:nvPr/>
        </p:nvSpPr>
        <p:spPr>
          <a:xfrm>
            <a:off x="7097528" y="51844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73" name="矩形 72"/>
          <p:cNvSpPr/>
          <p:nvPr/>
        </p:nvSpPr>
        <p:spPr>
          <a:xfrm>
            <a:off x="2539691" y="2780928"/>
            <a:ext cx="422689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矩形 73"/>
          <p:cNvSpPr/>
          <p:nvPr/>
        </p:nvSpPr>
        <p:spPr>
          <a:xfrm>
            <a:off x="2147698" y="2777791"/>
            <a:ext cx="422689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7" name="矩形 76"/>
          <p:cNvSpPr/>
          <p:nvPr/>
        </p:nvSpPr>
        <p:spPr>
          <a:xfrm>
            <a:off x="1480336" y="3036879"/>
            <a:ext cx="1435480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8" name="文字方塊 77"/>
          <p:cNvSpPr txBox="1"/>
          <p:nvPr/>
        </p:nvSpPr>
        <p:spPr>
          <a:xfrm>
            <a:off x="7084660" y="480477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3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123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7 L -0.00017 0.0879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439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L 5.55556E-7 0.0539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-0.00035 0.08449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421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0.00047 L 0.00087 0.05139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9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3" grpId="0"/>
      <p:bldP spid="61" grpId="0"/>
      <p:bldP spid="71" grpId="0" animBg="1"/>
      <p:bldP spid="58" grpId="0" animBg="1"/>
      <p:bldP spid="72" grpId="0"/>
      <p:bldP spid="73" grpId="0" animBg="1"/>
      <p:bldP spid="73" grpId="1" animBg="1"/>
      <p:bldP spid="74" grpId="0" animBg="1"/>
      <p:bldP spid="74" grpId="1" animBg="1"/>
      <p:bldP spid="77" grpId="0" animBg="1"/>
      <p:bldP spid="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655016"/>
              </p:ext>
            </p:extLst>
          </p:nvPr>
        </p:nvGraphicFramePr>
        <p:xfrm>
          <a:off x="6732240" y="1844824"/>
          <a:ext cx="1008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記憶體</a:t>
                      </a:r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2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8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4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7</a:t>
                      </a:r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5</a:t>
                      </a:r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" name="橢圓 66"/>
          <p:cNvSpPr/>
          <p:nvPr/>
        </p:nvSpPr>
        <p:spPr>
          <a:xfrm>
            <a:off x="7092280" y="2602230"/>
            <a:ext cx="306494" cy="34100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267681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smtClean="0"/>
              <a:t>選擇排序法</a:t>
            </a:r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076056" y="2311238"/>
            <a:ext cx="504056" cy="504056"/>
            <a:chOff x="1907704" y="3068960"/>
            <a:chExt cx="504056" cy="504056"/>
          </a:xfrm>
        </p:grpSpPr>
        <p:sp>
          <p:nvSpPr>
            <p:cNvPr id="4" name="橢圓 3"/>
            <p:cNvSpPr/>
            <p:nvPr/>
          </p:nvSpPr>
          <p:spPr>
            <a:xfrm>
              <a:off x="1907704" y="306896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00073" y="313632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076056" y="2905304"/>
            <a:ext cx="504056" cy="504056"/>
            <a:chOff x="1907704" y="3789040"/>
            <a:chExt cx="504056" cy="504056"/>
          </a:xfrm>
        </p:grpSpPr>
        <p:sp>
          <p:nvSpPr>
            <p:cNvPr id="5" name="橢圓 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8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76056" y="3499370"/>
            <a:ext cx="504056" cy="504056"/>
            <a:chOff x="1907704" y="3789040"/>
            <a:chExt cx="504056" cy="504056"/>
          </a:xfrm>
        </p:grpSpPr>
        <p:sp>
          <p:nvSpPr>
            <p:cNvPr id="12" name="橢圓 11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76056" y="4093436"/>
            <a:ext cx="504056" cy="504056"/>
            <a:chOff x="1907704" y="3789040"/>
            <a:chExt cx="504056" cy="504056"/>
          </a:xfrm>
        </p:grpSpPr>
        <p:sp>
          <p:nvSpPr>
            <p:cNvPr id="15" name="橢圓 14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>
                  <a:solidFill>
                    <a:schemeClr val="bg1">
                      <a:lumMod val="95000"/>
                    </a:schemeClr>
                  </a:solidFill>
                </a:rPr>
                <a:t>7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5076056" y="4687502"/>
            <a:ext cx="504056" cy="504056"/>
            <a:chOff x="1907704" y="3789040"/>
            <a:chExt cx="504056" cy="504056"/>
          </a:xfrm>
        </p:grpSpPr>
        <p:sp>
          <p:nvSpPr>
            <p:cNvPr id="18" name="橢圓 17"/>
            <p:cNvSpPr/>
            <p:nvPr/>
          </p:nvSpPr>
          <p:spPr>
            <a:xfrm>
              <a:off x="1907704" y="3789040"/>
              <a:ext cx="504056" cy="50405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73" y="38564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smtClean="0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zh-TW" altLang="en-US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7668344" y="220486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668344" y="258155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76296" y="295088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676296" y="332757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76296" y="370605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481850" y="4392536"/>
            <a:ext cx="272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smtClean="0"/>
              <a:t>i</a:t>
            </a:r>
            <a:endParaRPr lang="zh-TW" altLang="en-US" sz="2400"/>
          </a:p>
        </p:txBody>
      </p:sp>
      <p:sp>
        <p:nvSpPr>
          <p:cNvPr id="26" name="文字方塊 25"/>
          <p:cNvSpPr txBox="1"/>
          <p:nvPr/>
        </p:nvSpPr>
        <p:spPr>
          <a:xfrm>
            <a:off x="6372254" y="2121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x</a:t>
            </a:r>
            <a:endParaRPr lang="zh-TW" altLang="en-US" sz="2400"/>
          </a:p>
        </p:txBody>
      </p:sp>
      <p:sp>
        <p:nvSpPr>
          <p:cNvPr id="27" name="文字方塊 26"/>
          <p:cNvSpPr txBox="1"/>
          <p:nvPr/>
        </p:nvSpPr>
        <p:spPr>
          <a:xfrm>
            <a:off x="6463562" y="4744701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/>
              <a:t>j</a:t>
            </a:r>
            <a:endParaRPr lang="zh-TW" altLang="en-US" sz="2400"/>
          </a:p>
        </p:txBody>
      </p:sp>
      <p:sp>
        <p:nvSpPr>
          <p:cNvPr id="28" name="文字方塊 27"/>
          <p:cNvSpPr txBox="1"/>
          <p:nvPr/>
        </p:nvSpPr>
        <p:spPr>
          <a:xfrm>
            <a:off x="683568" y="1628559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 main(){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int x[]={5,8,4,7,2},i,j,min;</a:t>
            </a:r>
          </a:p>
          <a:p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for(i=0;i&lt;4;i++){</a:t>
            </a:r>
          </a:p>
          <a:p>
            <a:r>
              <a:rPr lang="zh-TW" altLang="en-US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min=i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for(j=i+1;j&lt;5;j++)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if(x[min]&gt;x[j])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min=j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if(min!=i)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swap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(&amp;x[min],&amp;x[i]);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}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print(x);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return 0;</a:t>
            </a:r>
          </a:p>
          <a:p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}</a:t>
            </a:r>
            <a:endParaRPr lang="en-US" altLang="zh-TW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7083136" y="44387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094185" y="2970664"/>
            <a:ext cx="306494" cy="339477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66732" y="237335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X[0]</a:t>
            </a:r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566732" y="297102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X[1]</a:t>
            </a:r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5574684" y="355372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X[2]</a:t>
            </a:r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5574684" y="415845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X[3]</a:t>
            </a:r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5574684" y="47556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X[4]</a:t>
            </a:r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5607544" y="5106526"/>
            <a:ext cx="113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smtClean="0"/>
              <a:t>min</a:t>
            </a:r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7083136" y="51789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61" name="文字方塊 60"/>
          <p:cNvSpPr txBox="1"/>
          <p:nvPr/>
        </p:nvSpPr>
        <p:spPr>
          <a:xfrm>
            <a:off x="7083136" y="48062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/>
              <a:t>3</a:t>
            </a:r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3834905" y="3497679"/>
            <a:ext cx="1201496" cy="461665"/>
            <a:chOff x="3834905" y="2311238"/>
            <a:chExt cx="1201496" cy="461665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4748400" y="2571569"/>
              <a:ext cx="288001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834905" y="2311238"/>
              <a:ext cx="7188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smtClean="0">
                  <a:solidFill>
                    <a:srgbClr val="FF0000"/>
                  </a:solidFill>
                </a:rPr>
                <a:t>min</a:t>
              </a:r>
              <a:endParaRPr lang="zh-TW" altLang="en-US" sz="240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4427984" y="2929235"/>
            <a:ext cx="609288" cy="461665"/>
            <a:chOff x="4426760" y="2906656"/>
            <a:chExt cx="609288" cy="461665"/>
          </a:xfrm>
        </p:grpSpPr>
        <p:sp>
          <p:nvSpPr>
            <p:cNvPr id="62" name="文字方塊 61"/>
            <p:cNvSpPr txBox="1"/>
            <p:nvPr/>
          </p:nvSpPr>
          <p:spPr>
            <a:xfrm>
              <a:off x="4426760" y="2906656"/>
              <a:ext cx="272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/>
                <a:t>i</a:t>
              </a:r>
              <a:endParaRPr lang="zh-TW" altLang="en-US" sz="2400"/>
            </a:p>
          </p:txBody>
        </p:sp>
        <p:cxnSp>
          <p:nvCxnSpPr>
            <p:cNvPr id="63" name="直線單箭頭接點 62"/>
            <p:cNvCxnSpPr/>
            <p:nvPr/>
          </p:nvCxnSpPr>
          <p:spPr>
            <a:xfrm>
              <a:off x="4748016" y="3138282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4424855" y="4119463"/>
            <a:ext cx="611193" cy="461665"/>
            <a:chOff x="4426760" y="2906656"/>
            <a:chExt cx="611193" cy="461665"/>
          </a:xfrm>
        </p:grpSpPr>
        <p:sp>
          <p:nvSpPr>
            <p:cNvPr id="69" name="文字方塊 68"/>
            <p:cNvSpPr txBox="1"/>
            <p:nvPr/>
          </p:nvSpPr>
          <p:spPr>
            <a:xfrm>
              <a:off x="4426760" y="2906656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smtClean="0"/>
                <a:t>j</a:t>
              </a:r>
              <a:endParaRPr lang="zh-TW" altLang="en-US" sz="240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4749921" y="3137439"/>
              <a:ext cx="28803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7084660" y="3341498"/>
            <a:ext cx="306494" cy="347352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1691681" y="3324583"/>
            <a:ext cx="792088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矩形 72"/>
          <p:cNvSpPr/>
          <p:nvPr/>
        </p:nvSpPr>
        <p:spPr>
          <a:xfrm>
            <a:off x="2539691" y="2780928"/>
            <a:ext cx="422689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矩形 73"/>
          <p:cNvSpPr/>
          <p:nvPr/>
        </p:nvSpPr>
        <p:spPr>
          <a:xfrm>
            <a:off x="2147698" y="2777791"/>
            <a:ext cx="422689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7" name="矩形 76"/>
          <p:cNvSpPr/>
          <p:nvPr/>
        </p:nvSpPr>
        <p:spPr>
          <a:xfrm>
            <a:off x="1480336" y="3036879"/>
            <a:ext cx="1435480" cy="300401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8" name="文字方塊 77"/>
          <p:cNvSpPr txBox="1"/>
          <p:nvPr/>
        </p:nvSpPr>
        <p:spPr>
          <a:xfrm>
            <a:off x="7089908" y="48065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/>
              <a:t>4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585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-0.00035 0.08449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421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0.00047 L 0.00087 0.05139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9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71" grpId="0" animBg="1"/>
      <p:bldP spid="58" grpId="0" animBg="1"/>
      <p:bldP spid="73" grpId="0" animBg="1"/>
      <p:bldP spid="73" grpId="1" animBg="1"/>
      <p:bldP spid="74" grpId="0" animBg="1"/>
      <p:bldP spid="74" grpId="1" animBg="1"/>
      <p:bldP spid="77" grpId="0" animBg="1"/>
      <p:bldP spid="78" grpId="0"/>
    </p:bldLst>
  </p:timing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1778</TotalTime>
  <Words>2007</Words>
  <Application>Microsoft Office PowerPoint</Application>
  <PresentationFormat>如螢幕大小 (4:3)</PresentationFormat>
  <Paragraphs>949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氣流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選擇排序法</vt:lpstr>
      <vt:lpstr>謝謝收看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氣泡排序法</dc:title>
  <dc:creator>Windows 使用者</dc:creator>
  <cp:lastModifiedBy>Windows 使用者</cp:lastModifiedBy>
  <cp:revision>79</cp:revision>
  <dcterms:created xsi:type="dcterms:W3CDTF">2018-03-11T00:19:54Z</dcterms:created>
  <dcterms:modified xsi:type="dcterms:W3CDTF">2018-03-17T09:21:40Z</dcterms:modified>
</cp:coreProperties>
</file>